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0" r:id="rId6"/>
    <p:sldId id="265" r:id="rId7"/>
    <p:sldId id="266" r:id="rId8"/>
    <p:sldId id="263" r:id="rId9"/>
    <p:sldId id="267" r:id="rId10"/>
    <p:sldId id="27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svg>
</file>

<file path=ppt/media/image4.png>
</file>

<file path=ppt/media/image40.png>
</file>

<file path=ppt/media/image41.svg>
</file>

<file path=ppt/media/image42.jpe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DEBC1-46FF-425C-6A9A-B901022E5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A12FD7-7D34-40DF-F641-8A5051A1AC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E09E1-B909-D130-FBAB-BE0505CB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62E042-90B6-DC06-B358-2CE1989AE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E4B04-2856-0607-574A-4C4304F9E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5512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D8FB3-22E8-B4CA-BE89-6F96FCB23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5D208-46AF-F1BE-9CD8-B9108C293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E03B6-0203-C951-998D-2819E2AFE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DDD86-AD09-85EF-31A7-782ACFE9A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C02FE-1677-8706-921C-685F4EC4D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4665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6A0F3D-332D-D2E0-0B65-76DB3D6961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7C0E30-34E3-9B6E-5B5B-4FD4B2DA6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25F8D-CD4D-9DF0-4E66-5935406F9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CBB48-EA80-5B1F-5A0D-DA4E4296F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81BA0-2DEF-7B9F-23BD-CA7591487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6811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DF0BA-288C-7AAC-BF74-90BB65628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B1465-78FB-8F0C-8B90-E4E2320565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D9AFF-7778-42B4-916E-7CB3C896E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F2DB0-D4BE-5D80-4ECE-29CE8714D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EFCFB-471A-A53F-7A20-E0B81B0F5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735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88390-DA48-3C45-1779-34713041A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D0A81-D9C0-EC42-A086-5A79465A1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86020-A9DE-5245-DAC9-122707ECF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144D8-7B5C-1C8B-CA53-4F36D1928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9E045-BE78-3B02-6585-21328ED6F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5345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66533-BBFC-D4A6-2B9D-DEE9EDED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A977D-4A24-C94A-3066-58B1492F16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81551E-05C2-851B-737F-2434962FB4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8E304-1A28-3632-59A4-3A899160B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6764C0-ED79-96FC-8A9B-101CDD6AF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DBA857-1765-3B4B-BB4E-D98124C72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0511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588BC-55E2-233B-D818-119E618B6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F92D7-5426-436F-8713-9228232DD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E8EF87-90F9-E3FF-78CE-250506B37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16D03A-0316-A3F6-B2EE-87D89818E0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4B9A56-3399-4FEE-09B1-FC97BE216F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08F05-F7A9-C7C9-12E3-06A22D8E5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6F9A71-A5CB-FE2E-A827-E429BB27A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37CA55-9F8E-501F-E79B-46C8ED1BE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3911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7502-3992-586C-B459-AA1B5CA2B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AC94E6-A3C1-2D58-7CCB-3326F869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6BFEF7-ABA4-BAEA-C92F-8DB169199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AB3B88-D6AC-B94A-164D-CFA5822C3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1519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A3A153-49EE-FC10-FBD9-9C7243683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BCC77B-1014-F08A-E200-B9BD5E338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93B0B5-E05E-CA7A-7C71-CC992C709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532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947BA-3934-61FC-DBE6-DA553CA63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C45B0-299E-8DD9-0718-331127377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30E0B-DAF6-66B6-2D70-7B4B294CA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628DD-2CBD-AF91-3D07-78E39193E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6F557-D832-2A59-A45E-11EB10635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FBB96-BB42-0ECB-DD0D-0BEBF0740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97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ECFEB-E169-5226-3423-94A6D617F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90E175-5849-D2CB-BB00-527ECE41FF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EE59A-6DCB-D56F-3D34-A9E62DFA6C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12766-0E0C-2675-096B-52BB7D5D9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4EDC1-B0EC-CE66-7005-8B8CFEB59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4F83BD-D480-0D23-CE8E-E1C0769DE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88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35FD92-894E-4570-B9C1-5A193BAF0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CE156-78FF-50DB-2D3C-9DF49BB30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BAA10-F7B5-E5B0-8ED6-B57698257A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12114E-00C8-4420-9D77-78CC3133A6E9}" type="datetimeFigureOut">
              <a:rPr lang="en-IN" smtClean="0"/>
              <a:t>16-03-2025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C5008-04B9-4E01-65BC-01C9B6D6EE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0A5FA-59E1-F525-1996-7B55D82F80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FC668-A93D-4F12-B327-117DBAA167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7255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10" Type="http://schemas.openxmlformats.org/officeDocument/2006/relationships/image" Target="../media/image7.svg"/><Relationship Id="rId4" Type="http://schemas.openxmlformats.org/officeDocument/2006/relationships/image" Target="../media/image23.svg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sv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10" Type="http://schemas.openxmlformats.org/officeDocument/2006/relationships/image" Target="../media/image36.svg"/><Relationship Id="rId4" Type="http://schemas.openxmlformats.org/officeDocument/2006/relationships/image" Target="../media/image30.svg"/><Relationship Id="rId9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svg"/><Relationship Id="rId3" Type="http://schemas.openxmlformats.org/officeDocument/2006/relationships/image" Target="../media/image33.png"/><Relationship Id="rId7" Type="http://schemas.openxmlformats.org/officeDocument/2006/relationships/image" Target="../media/image4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svg"/><Relationship Id="rId5" Type="http://schemas.openxmlformats.org/officeDocument/2006/relationships/image" Target="../media/image38.png"/><Relationship Id="rId4" Type="http://schemas.openxmlformats.org/officeDocument/2006/relationships/image" Target="../media/image3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90EC9E3-0D63-E85E-2F13-15B22893AB88}"/>
              </a:ext>
            </a:extLst>
          </p:cNvPr>
          <p:cNvSpPr txBox="1"/>
          <p:nvPr/>
        </p:nvSpPr>
        <p:spPr>
          <a:xfrm>
            <a:off x="1624082" y="1705969"/>
            <a:ext cx="933507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Building Jarvis: </a:t>
            </a:r>
          </a:p>
          <a:p>
            <a:r>
              <a:rPr lang="en-US" sz="5400" b="1" dirty="0">
                <a:solidFill>
                  <a:schemeClr val="bg1"/>
                </a:solidFill>
              </a:rPr>
              <a:t>A Voice-Controlled Personal Assistant</a:t>
            </a:r>
            <a:endParaRPr 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159653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EFF35-B5F2-38BB-48A5-8FA2524E2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lorful Neon Lights Flashing Through Background Video">
            <a:extLst>
              <a:ext uri="{FF2B5EF4-FFF2-40B4-BE49-F238E27FC236}">
                <a16:creationId xmlns:a16="http://schemas.microsoft.com/office/drawing/2014/main" id="{40B13B5B-C6A8-515A-2363-A76BD0612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0" y="0"/>
            <a:ext cx="1248700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5A844B2-0489-2A20-75AA-F981D7606528}"/>
              </a:ext>
            </a:extLst>
          </p:cNvPr>
          <p:cNvSpPr/>
          <p:nvPr/>
        </p:nvSpPr>
        <p:spPr>
          <a:xfrm>
            <a:off x="-190499" y="0"/>
            <a:ext cx="12487002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7670943" y="3908329"/>
                </a:moveTo>
                <a:cubicBezTo>
                  <a:pt x="7732325" y="3908329"/>
                  <a:pt x="7784673" y="3929842"/>
                  <a:pt x="7827987" y="3972866"/>
                </a:cubicBezTo>
                <a:cubicBezTo>
                  <a:pt x="7871301" y="4015891"/>
                  <a:pt x="7892958" y="4068384"/>
                  <a:pt x="7892958" y="4130343"/>
                </a:cubicBezTo>
                <a:cubicBezTo>
                  <a:pt x="7892958" y="4192988"/>
                  <a:pt x="7871472" y="4245823"/>
                  <a:pt x="7828501" y="4288848"/>
                </a:cubicBezTo>
                <a:cubicBezTo>
                  <a:pt x="7785529" y="4331873"/>
                  <a:pt x="7733010" y="4353386"/>
                  <a:pt x="7670943" y="4353386"/>
                </a:cubicBezTo>
                <a:cubicBezTo>
                  <a:pt x="7601371" y="4353386"/>
                  <a:pt x="7544759" y="4327224"/>
                  <a:pt x="7501108" y="4274900"/>
                </a:cubicBezTo>
                <a:cubicBezTo>
                  <a:pt x="7465637" y="4232908"/>
                  <a:pt x="7447901" y="4184723"/>
                  <a:pt x="7447901" y="4130343"/>
                </a:cubicBezTo>
                <a:cubicBezTo>
                  <a:pt x="7447901" y="4076649"/>
                  <a:pt x="7465637" y="4028806"/>
                  <a:pt x="7501108" y="3986815"/>
                </a:cubicBezTo>
                <a:cubicBezTo>
                  <a:pt x="7544759" y="3934491"/>
                  <a:pt x="7601371" y="3908329"/>
                  <a:pt x="7670943" y="3908329"/>
                </a:cubicBezTo>
                <a:close/>
                <a:moveTo>
                  <a:pt x="8439334" y="3653424"/>
                </a:moveTo>
                <a:lnTo>
                  <a:pt x="8439334" y="4258824"/>
                </a:lnTo>
                <a:cubicBezTo>
                  <a:pt x="8439334" y="4359553"/>
                  <a:pt x="8466743" y="4440752"/>
                  <a:pt x="8521561" y="4502423"/>
                </a:cubicBezTo>
                <a:cubicBezTo>
                  <a:pt x="8607900" y="4599726"/>
                  <a:pt x="8750085" y="4648377"/>
                  <a:pt x="8948116" y="4648377"/>
                </a:cubicBezTo>
                <a:cubicBezTo>
                  <a:pt x="9048845" y="4648377"/>
                  <a:pt x="9134156" y="4636385"/>
                  <a:pt x="9204050" y="4612402"/>
                </a:cubicBezTo>
                <a:cubicBezTo>
                  <a:pt x="9371931" y="4554158"/>
                  <a:pt x="9455872" y="4436299"/>
                  <a:pt x="9455872" y="4258824"/>
                </a:cubicBezTo>
                <a:lnTo>
                  <a:pt x="9455872" y="3653424"/>
                </a:lnTo>
                <a:lnTo>
                  <a:pt x="9117711" y="3653424"/>
                </a:lnTo>
                <a:lnTo>
                  <a:pt x="9117711" y="4194070"/>
                </a:lnTo>
                <a:cubicBezTo>
                  <a:pt x="9117711" y="4253685"/>
                  <a:pt x="9103406" y="4297539"/>
                  <a:pt x="9074798" y="4325634"/>
                </a:cubicBezTo>
                <a:cubicBezTo>
                  <a:pt x="9044145" y="4355784"/>
                  <a:pt x="9001918" y="4370859"/>
                  <a:pt x="8948116" y="4370859"/>
                </a:cubicBezTo>
                <a:cubicBezTo>
                  <a:pt x="8893630" y="4370859"/>
                  <a:pt x="8851060" y="4355784"/>
                  <a:pt x="8820407" y="4325634"/>
                </a:cubicBezTo>
                <a:cubicBezTo>
                  <a:pt x="8791798" y="4297539"/>
                  <a:pt x="8777494" y="4253685"/>
                  <a:pt x="8777494" y="4194070"/>
                </a:cubicBezTo>
                <a:lnTo>
                  <a:pt x="8777494" y="3653424"/>
                </a:lnTo>
                <a:close/>
                <a:moveTo>
                  <a:pt x="5742941" y="3653424"/>
                </a:moveTo>
                <a:lnTo>
                  <a:pt x="6203414" y="4476727"/>
                </a:lnTo>
                <a:lnTo>
                  <a:pt x="5879644" y="5084183"/>
                </a:lnTo>
                <a:lnTo>
                  <a:pt x="6257890" y="5084183"/>
                </a:lnTo>
                <a:lnTo>
                  <a:pt x="7023634" y="3653424"/>
                </a:lnTo>
                <a:lnTo>
                  <a:pt x="6637165" y="3653424"/>
                </a:lnTo>
                <a:lnTo>
                  <a:pt x="6389454" y="4142678"/>
                </a:lnTo>
                <a:lnTo>
                  <a:pt x="6134549" y="3653424"/>
                </a:lnTo>
                <a:close/>
                <a:moveTo>
                  <a:pt x="7681222" y="3618477"/>
                </a:moveTo>
                <a:cubicBezTo>
                  <a:pt x="7485246" y="3618477"/>
                  <a:pt x="7334153" y="3676379"/>
                  <a:pt x="7227943" y="3792183"/>
                </a:cubicBezTo>
                <a:cubicBezTo>
                  <a:pt x="7140233" y="3888115"/>
                  <a:pt x="7096379" y="3998094"/>
                  <a:pt x="7096379" y="4122121"/>
                </a:cubicBezTo>
                <a:cubicBezTo>
                  <a:pt x="7096379" y="4259852"/>
                  <a:pt x="7139891" y="4375998"/>
                  <a:pt x="7226915" y="4470560"/>
                </a:cubicBezTo>
                <a:cubicBezTo>
                  <a:pt x="7332440" y="4585678"/>
                  <a:pt x="7480450" y="4643238"/>
                  <a:pt x="7670943" y="4643238"/>
                </a:cubicBezTo>
                <a:cubicBezTo>
                  <a:pt x="7860752" y="4643238"/>
                  <a:pt x="8008419" y="4585678"/>
                  <a:pt x="8113944" y="4470560"/>
                </a:cubicBezTo>
                <a:cubicBezTo>
                  <a:pt x="8200968" y="4375998"/>
                  <a:pt x="8244481" y="4262593"/>
                  <a:pt x="8244481" y="4130343"/>
                </a:cubicBezTo>
                <a:cubicBezTo>
                  <a:pt x="8244481" y="3999465"/>
                  <a:pt x="8200626" y="3886744"/>
                  <a:pt x="8112916" y="3792183"/>
                </a:cubicBezTo>
                <a:cubicBezTo>
                  <a:pt x="8005335" y="3676379"/>
                  <a:pt x="7861437" y="3618477"/>
                  <a:pt x="7681222" y="3618477"/>
                </a:cubicBezTo>
                <a:close/>
                <a:moveTo>
                  <a:pt x="3851484" y="2448159"/>
                </a:moveTo>
                <a:cubicBezTo>
                  <a:pt x="3901448" y="2448159"/>
                  <a:pt x="3944033" y="2465619"/>
                  <a:pt x="3979240" y="2500541"/>
                </a:cubicBezTo>
                <a:cubicBezTo>
                  <a:pt x="4014446" y="2535462"/>
                  <a:pt x="4032050" y="2577905"/>
                  <a:pt x="4032050" y="2627869"/>
                </a:cubicBezTo>
                <a:cubicBezTo>
                  <a:pt x="4032050" y="2678403"/>
                  <a:pt x="4014589" y="2720989"/>
                  <a:pt x="3979668" y="2755625"/>
                </a:cubicBezTo>
                <a:cubicBezTo>
                  <a:pt x="3944746" y="2790261"/>
                  <a:pt x="3902018" y="2807579"/>
                  <a:pt x="3851484" y="2807579"/>
                </a:cubicBezTo>
                <a:cubicBezTo>
                  <a:pt x="3795271" y="2807579"/>
                  <a:pt x="3749564" y="2786568"/>
                  <a:pt x="3714361" y="2744547"/>
                </a:cubicBezTo>
                <a:cubicBezTo>
                  <a:pt x="3685399" y="2710485"/>
                  <a:pt x="3670918" y="2671593"/>
                  <a:pt x="3670918" y="2627869"/>
                </a:cubicBezTo>
                <a:cubicBezTo>
                  <a:pt x="3670918" y="2584145"/>
                  <a:pt x="3685399" y="2545252"/>
                  <a:pt x="3714361" y="2511192"/>
                </a:cubicBezTo>
                <a:cubicBezTo>
                  <a:pt x="3750134" y="2469170"/>
                  <a:pt x="3795842" y="2448159"/>
                  <a:pt x="3851484" y="2448159"/>
                </a:cubicBezTo>
                <a:close/>
                <a:moveTo>
                  <a:pt x="5033648" y="2213680"/>
                </a:moveTo>
                <a:cubicBezTo>
                  <a:pt x="4966996" y="2213680"/>
                  <a:pt x="4911455" y="2226231"/>
                  <a:pt x="4867027" y="2251334"/>
                </a:cubicBezTo>
                <a:cubicBezTo>
                  <a:pt x="4839678" y="2266737"/>
                  <a:pt x="4809772" y="2293266"/>
                  <a:pt x="4777307" y="2330919"/>
                </a:cubicBezTo>
                <a:lnTo>
                  <a:pt x="4777307" y="2230795"/>
                </a:lnTo>
                <a:lnTo>
                  <a:pt x="4495760" y="2230795"/>
                </a:lnTo>
                <a:lnTo>
                  <a:pt x="4495760" y="3024942"/>
                </a:lnTo>
                <a:lnTo>
                  <a:pt x="4777307" y="3024942"/>
                </a:lnTo>
                <a:lnTo>
                  <a:pt x="4777307" y="2599629"/>
                </a:lnTo>
                <a:cubicBezTo>
                  <a:pt x="4777307" y="2544004"/>
                  <a:pt x="4790347" y="2503137"/>
                  <a:pt x="4816430" y="2477027"/>
                </a:cubicBezTo>
                <a:cubicBezTo>
                  <a:pt x="4845349" y="2448083"/>
                  <a:pt x="4881068" y="2433611"/>
                  <a:pt x="4923588" y="2433611"/>
                </a:cubicBezTo>
                <a:cubicBezTo>
                  <a:pt x="4970076" y="2433611"/>
                  <a:pt x="5004943" y="2450419"/>
                  <a:pt x="5028192" y="2484034"/>
                </a:cubicBezTo>
                <a:cubicBezTo>
                  <a:pt x="5044067" y="2506819"/>
                  <a:pt x="5052006" y="2553244"/>
                  <a:pt x="5052006" y="2623309"/>
                </a:cubicBezTo>
                <a:lnTo>
                  <a:pt x="5052006" y="3024942"/>
                </a:lnTo>
                <a:lnTo>
                  <a:pt x="5333552" y="3024942"/>
                </a:lnTo>
                <a:lnTo>
                  <a:pt x="5333552" y="2519187"/>
                </a:lnTo>
                <a:cubicBezTo>
                  <a:pt x="5333552" y="2414214"/>
                  <a:pt x="5303078" y="2335483"/>
                  <a:pt x="5242132" y="2282997"/>
                </a:cubicBezTo>
                <a:cubicBezTo>
                  <a:pt x="5188584" y="2236786"/>
                  <a:pt x="5119089" y="2213680"/>
                  <a:pt x="5033648" y="2213680"/>
                </a:cubicBezTo>
                <a:close/>
                <a:moveTo>
                  <a:pt x="3776511" y="2205978"/>
                </a:moveTo>
                <a:cubicBezTo>
                  <a:pt x="3679650" y="2205978"/>
                  <a:pt x="3593900" y="2238181"/>
                  <a:pt x="3519261" y="2302586"/>
                </a:cubicBezTo>
                <a:cubicBezTo>
                  <a:pt x="3425252" y="2383509"/>
                  <a:pt x="3378247" y="2491794"/>
                  <a:pt x="3378247" y="2627441"/>
                </a:cubicBezTo>
                <a:cubicBezTo>
                  <a:pt x="3378247" y="2760806"/>
                  <a:pt x="3424111" y="2867955"/>
                  <a:pt x="3515838" y="2948887"/>
                </a:cubicBezTo>
                <a:cubicBezTo>
                  <a:pt x="3592759" y="3016706"/>
                  <a:pt x="3680501" y="3050615"/>
                  <a:pt x="3779065" y="3050615"/>
                </a:cubicBezTo>
                <a:cubicBezTo>
                  <a:pt x="3840029" y="3050615"/>
                  <a:pt x="3894441" y="3037208"/>
                  <a:pt x="3942302" y="3010394"/>
                </a:cubicBezTo>
                <a:cubicBezTo>
                  <a:pt x="3969650" y="2994991"/>
                  <a:pt x="3996714" y="2970459"/>
                  <a:pt x="4023492" y="2936799"/>
                </a:cubicBezTo>
                <a:lnTo>
                  <a:pt x="4023492" y="3024942"/>
                </a:lnTo>
                <a:lnTo>
                  <a:pt x="4305037" y="3024942"/>
                </a:lnTo>
                <a:lnTo>
                  <a:pt x="4305037" y="2230795"/>
                </a:lnTo>
                <a:lnTo>
                  <a:pt x="4023492" y="2230795"/>
                </a:lnTo>
                <a:lnTo>
                  <a:pt x="4023492" y="2308670"/>
                </a:lnTo>
                <a:cubicBezTo>
                  <a:pt x="3993291" y="2277292"/>
                  <a:pt x="3963950" y="2254757"/>
                  <a:pt x="3935469" y="2241065"/>
                </a:cubicBezTo>
                <a:cubicBezTo>
                  <a:pt x="3885897" y="2217674"/>
                  <a:pt x="3832911" y="2205978"/>
                  <a:pt x="3776511" y="2205978"/>
                </a:cubicBezTo>
                <a:close/>
                <a:moveTo>
                  <a:pt x="1468671" y="1856828"/>
                </a:moveTo>
                <a:lnTo>
                  <a:pt x="1468671" y="2110133"/>
                </a:lnTo>
                <a:lnTo>
                  <a:pt x="1715986" y="2110133"/>
                </a:lnTo>
                <a:lnTo>
                  <a:pt x="1715986" y="3024942"/>
                </a:lnTo>
                <a:lnTo>
                  <a:pt x="2019782" y="3024942"/>
                </a:lnTo>
                <a:lnTo>
                  <a:pt x="2019782" y="2110133"/>
                </a:lnTo>
                <a:lnTo>
                  <a:pt x="2271376" y="2110133"/>
                </a:lnTo>
                <a:lnTo>
                  <a:pt x="2271376" y="1856828"/>
                </a:lnTo>
                <a:close/>
                <a:moveTo>
                  <a:pt x="5524460" y="1739588"/>
                </a:moveTo>
                <a:lnTo>
                  <a:pt x="5524460" y="3024942"/>
                </a:lnTo>
                <a:lnTo>
                  <a:pt x="5806006" y="3024942"/>
                </a:lnTo>
                <a:lnTo>
                  <a:pt x="5806006" y="2701464"/>
                </a:lnTo>
                <a:lnTo>
                  <a:pt x="6114936" y="3024942"/>
                </a:lnTo>
                <a:lnTo>
                  <a:pt x="6508586" y="3024942"/>
                </a:lnTo>
                <a:lnTo>
                  <a:pt x="6086696" y="2597061"/>
                </a:lnTo>
                <a:lnTo>
                  <a:pt x="6484625" y="2230795"/>
                </a:lnTo>
                <a:lnTo>
                  <a:pt x="6099532" y="2230795"/>
                </a:lnTo>
                <a:lnTo>
                  <a:pt x="5806006" y="2516620"/>
                </a:lnTo>
                <a:lnTo>
                  <a:pt x="5806006" y="1739588"/>
                </a:lnTo>
                <a:close/>
                <a:moveTo>
                  <a:pt x="2381211" y="1739588"/>
                </a:moveTo>
                <a:lnTo>
                  <a:pt x="2381211" y="3024942"/>
                </a:lnTo>
                <a:lnTo>
                  <a:pt x="2662757" y="3024942"/>
                </a:lnTo>
                <a:lnTo>
                  <a:pt x="2662757" y="2599629"/>
                </a:lnTo>
                <a:cubicBezTo>
                  <a:pt x="2662757" y="2544004"/>
                  <a:pt x="2675798" y="2502852"/>
                  <a:pt x="2701881" y="2476172"/>
                </a:cubicBezTo>
                <a:cubicBezTo>
                  <a:pt x="2730228" y="2447227"/>
                  <a:pt x="2765947" y="2432755"/>
                  <a:pt x="2809038" y="2432755"/>
                </a:cubicBezTo>
                <a:cubicBezTo>
                  <a:pt x="2855526" y="2432755"/>
                  <a:pt x="2890394" y="2449563"/>
                  <a:pt x="2913642" y="2483178"/>
                </a:cubicBezTo>
                <a:cubicBezTo>
                  <a:pt x="2929518" y="2505963"/>
                  <a:pt x="2937456" y="2552673"/>
                  <a:pt x="2937456" y="2623309"/>
                </a:cubicBezTo>
                <a:lnTo>
                  <a:pt x="2937456" y="3024942"/>
                </a:lnTo>
                <a:lnTo>
                  <a:pt x="3219002" y="3024942"/>
                </a:lnTo>
                <a:lnTo>
                  <a:pt x="3219002" y="2519187"/>
                </a:lnTo>
                <a:cubicBezTo>
                  <a:pt x="3219002" y="2414214"/>
                  <a:pt x="3188528" y="2335483"/>
                  <a:pt x="3127582" y="2282997"/>
                </a:cubicBezTo>
                <a:cubicBezTo>
                  <a:pt x="3072894" y="2236215"/>
                  <a:pt x="3003399" y="2212824"/>
                  <a:pt x="2919098" y="2212824"/>
                </a:cubicBezTo>
                <a:cubicBezTo>
                  <a:pt x="2853017" y="2212824"/>
                  <a:pt x="2797476" y="2225661"/>
                  <a:pt x="2752478" y="2251334"/>
                </a:cubicBezTo>
                <a:cubicBezTo>
                  <a:pt x="2725129" y="2266737"/>
                  <a:pt x="2695222" y="2293266"/>
                  <a:pt x="2662757" y="2330919"/>
                </a:cubicBezTo>
                <a:lnTo>
                  <a:pt x="2662757" y="173958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760265-F056-E923-B81A-205379ABB95C}"/>
              </a:ext>
            </a:extLst>
          </p:cNvPr>
          <p:cNvSpPr txBox="1"/>
          <p:nvPr/>
        </p:nvSpPr>
        <p:spPr>
          <a:xfrm>
            <a:off x="1567542" y="4470400"/>
            <a:ext cx="23077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Any Question?</a:t>
            </a:r>
          </a:p>
          <a:p>
            <a:endParaRPr lang="en-US" sz="24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You Cud Please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2658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6975931-79FF-CFFB-7956-050C75DECBF2}"/>
              </a:ext>
            </a:extLst>
          </p:cNvPr>
          <p:cNvSpPr txBox="1"/>
          <p:nvPr/>
        </p:nvSpPr>
        <p:spPr>
          <a:xfrm>
            <a:off x="614149" y="968991"/>
            <a:ext cx="42800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Building Jarvis</a:t>
            </a:r>
            <a:endParaRPr lang="en-IN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169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4AA50C-D847-DFD4-097A-A7C86B0613F7}"/>
              </a:ext>
            </a:extLst>
          </p:cNvPr>
          <p:cNvSpPr txBox="1"/>
          <p:nvPr/>
        </p:nvSpPr>
        <p:spPr>
          <a:xfrm>
            <a:off x="532264" y="380317"/>
            <a:ext cx="75516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Abstract : </a:t>
            </a:r>
            <a:r>
              <a:rPr lang="en-US" sz="4400" b="1" dirty="0">
                <a:solidFill>
                  <a:schemeClr val="bg1"/>
                </a:solidFill>
              </a:rPr>
              <a:t>Overview of </a:t>
            </a:r>
            <a:r>
              <a:rPr lang="en-IN" sz="4800" b="1" dirty="0">
                <a:solidFill>
                  <a:schemeClr val="bg1"/>
                </a:solidFill>
              </a:rPr>
              <a:t>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67E84E-A05D-80B0-374E-2639877D0525}"/>
              </a:ext>
            </a:extLst>
          </p:cNvPr>
          <p:cNvSpPr txBox="1"/>
          <p:nvPr/>
        </p:nvSpPr>
        <p:spPr>
          <a:xfrm>
            <a:off x="532264" y="2148117"/>
            <a:ext cx="501327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Project </a:t>
            </a:r>
            <a:r>
              <a:rPr lang="en-US" b="1" dirty="0">
                <a:solidFill>
                  <a:schemeClr val="bg1"/>
                </a:solidFill>
              </a:rPr>
              <a:t>Overview</a:t>
            </a:r>
            <a:endParaRPr lang="en-US" sz="2000" b="1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Jarvis represents an innovative venture into voice-controlled technology, merging user interactivity with Al capabilities.</a:t>
            </a: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0AE1AE-9F67-F892-0F1B-5131A9E0333A}"/>
              </a:ext>
            </a:extLst>
          </p:cNvPr>
          <p:cNvSpPr txBox="1"/>
          <p:nvPr/>
        </p:nvSpPr>
        <p:spPr>
          <a:xfrm>
            <a:off x="6096000" y="2025006"/>
            <a:ext cx="501327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rtl="0" eaLnBrk="1" latinLnBrk="0" hangingPunct="1">
              <a:buNone/>
            </a:pPr>
            <a:r>
              <a:rPr lang="en-US" sz="1800" b="1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Core </a:t>
            </a:r>
            <a:r>
              <a:rPr lang="en-US" b="1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Technologies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buNone/>
            </a:pPr>
            <a:r>
              <a:rPr lang="en-US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The implementation leverages libraries such as speech recognition for understanding speech, pyttsx3 for voice synthesis, and APIs for information retrieval and task automation.</a:t>
            </a:r>
            <a:endParaRPr lang="en-IN" sz="2000" dirty="0">
              <a:effectLst/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FD9B98-1DF6-BB87-6A7A-56D991D318F7}"/>
              </a:ext>
            </a:extLst>
          </p:cNvPr>
          <p:cNvSpPr txBox="1"/>
          <p:nvPr/>
        </p:nvSpPr>
        <p:spPr>
          <a:xfrm>
            <a:off x="6096000" y="4819245"/>
            <a:ext cx="5013277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Task </a:t>
            </a:r>
            <a:r>
              <a:rPr lang="en-US" b="1" dirty="0">
                <a:solidFill>
                  <a:schemeClr val="bg1"/>
                </a:solidFill>
              </a:rPr>
              <a:t>Management</a:t>
            </a:r>
            <a:endParaRPr lang="en-US" sz="2000" b="1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Designed to facilitate web browsing, initiate music playback, retrieve news articles, and handle Al queries, showcasing versatility.</a:t>
            </a: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1636CB-3BD9-0B5C-DC74-F00B73A87697}"/>
              </a:ext>
            </a:extLst>
          </p:cNvPr>
          <p:cNvSpPr txBox="1"/>
          <p:nvPr/>
        </p:nvSpPr>
        <p:spPr>
          <a:xfrm>
            <a:off x="532263" y="4801130"/>
            <a:ext cx="50132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rtl="0" eaLnBrk="1" latinLnBrk="0" hangingPunct="1">
              <a:buNone/>
            </a:pPr>
            <a:r>
              <a:rPr lang="en-US" sz="1800" b="1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Diverse Functionalities</a:t>
            </a:r>
            <a:endParaRPr lang="en-IN" dirty="0">
              <a:effectLst/>
            </a:endParaRPr>
          </a:p>
          <a:p>
            <a:pPr marL="0" algn="ctr" rtl="0" eaLnBrk="1" latinLnBrk="0" hangingPunct="1">
              <a:buNone/>
            </a:pPr>
            <a:r>
              <a:rPr lang="en-US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Jarvis is designed to execute a multitude of tasks including web browsing, music playback, news retrieval, and responding to Al queries</a:t>
            </a:r>
            <a:r>
              <a:rPr lang="en-US" sz="1600" b="1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.</a:t>
            </a:r>
            <a:endParaRPr lang="en-IN" sz="1600" dirty="0">
              <a:effectLst/>
            </a:endParaRPr>
          </a:p>
        </p:txBody>
      </p:sp>
      <p:pic>
        <p:nvPicPr>
          <p:cNvPr id="41" name="Graphic 40" descr="Satellite dish">
            <a:extLst>
              <a:ext uri="{FF2B5EF4-FFF2-40B4-BE49-F238E27FC236}">
                <a16:creationId xmlns:a16="http://schemas.microsoft.com/office/drawing/2014/main" id="{74337275-610E-8016-859B-E66722B12A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683502" y="1551513"/>
            <a:ext cx="771993" cy="653785"/>
          </a:xfrm>
          <a:prstGeom prst="rect">
            <a:avLst/>
          </a:prstGeom>
        </p:spPr>
      </p:pic>
      <p:pic>
        <p:nvPicPr>
          <p:cNvPr id="42" name="Graphic 41" descr="Web design">
            <a:extLst>
              <a:ext uri="{FF2B5EF4-FFF2-40B4-BE49-F238E27FC236}">
                <a16:creationId xmlns:a16="http://schemas.microsoft.com/office/drawing/2014/main" id="{06F94A3D-1620-8F56-C361-836BEEA1F4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2683502" y="4191270"/>
            <a:ext cx="714409" cy="714409"/>
          </a:xfrm>
          <a:prstGeom prst="rect">
            <a:avLst/>
          </a:prstGeom>
        </p:spPr>
      </p:pic>
      <p:pic>
        <p:nvPicPr>
          <p:cNvPr id="43" name="Graphic 42" descr="Circles with arrows">
            <a:extLst>
              <a:ext uri="{FF2B5EF4-FFF2-40B4-BE49-F238E27FC236}">
                <a16:creationId xmlns:a16="http://schemas.microsoft.com/office/drawing/2014/main" id="{55199EF0-AF4D-3699-87BE-2EB8F9B68CB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8245433" y="4174264"/>
            <a:ext cx="714409" cy="714409"/>
          </a:xfrm>
          <a:prstGeom prst="rect">
            <a:avLst/>
          </a:prstGeom>
        </p:spPr>
      </p:pic>
      <p:pic>
        <p:nvPicPr>
          <p:cNvPr id="44" name="Graphic 43" descr="Web design">
            <a:extLst>
              <a:ext uri="{FF2B5EF4-FFF2-40B4-BE49-F238E27FC236}">
                <a16:creationId xmlns:a16="http://schemas.microsoft.com/office/drawing/2014/main" id="{96343481-033C-33D5-FD07-0A1174FC8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245433" y="1345311"/>
            <a:ext cx="714409" cy="71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89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D4469D-4459-FCEA-8141-7E422204D5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2F76DF-6BB1-4831-788C-7F4A839120B8}"/>
              </a:ext>
            </a:extLst>
          </p:cNvPr>
          <p:cNvSpPr txBox="1"/>
          <p:nvPr/>
        </p:nvSpPr>
        <p:spPr>
          <a:xfrm>
            <a:off x="532264" y="380317"/>
            <a:ext cx="33710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f-ZA" sz="4800" b="1" dirty="0">
                <a:solidFill>
                  <a:schemeClr val="bg1"/>
                </a:solidFill>
              </a:rPr>
              <a:t>Introduction</a:t>
            </a:r>
            <a:endParaRPr lang="en-IN" sz="4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0110D5-798B-CD57-BACE-DE701586C355}"/>
              </a:ext>
            </a:extLst>
          </p:cNvPr>
          <p:cNvSpPr txBox="1"/>
          <p:nvPr/>
        </p:nvSpPr>
        <p:spPr>
          <a:xfrm>
            <a:off x="532264" y="2148117"/>
            <a:ext cx="501327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Motivation for Development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The project emerges from the need for hands-free interaction with technology, allowing multitasking in daily life.</a:t>
            </a:r>
          </a:p>
          <a:p>
            <a:pPr algn="ctr"/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169EF7-76CB-2C2B-F642-758B09E462C9}"/>
              </a:ext>
            </a:extLst>
          </p:cNvPr>
          <p:cNvSpPr txBox="1"/>
          <p:nvPr/>
        </p:nvSpPr>
        <p:spPr>
          <a:xfrm>
            <a:off x="6096000" y="2025006"/>
            <a:ext cx="501327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Customized Interaction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</a:rPr>
              <a:t>Jarvis is tailored for individual preferences, enabling a unique user experience focused on comfort and efficacy.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5CF6D-CA1C-5820-6815-C728A01D4F25}"/>
              </a:ext>
            </a:extLst>
          </p:cNvPr>
          <p:cNvSpPr txBox="1"/>
          <p:nvPr/>
        </p:nvSpPr>
        <p:spPr>
          <a:xfrm>
            <a:off x="6096000" y="4819245"/>
            <a:ext cx="50132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Target Audience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Primarily aimed at users who require hands-free computing solutions, including those with disabilities or those engaged in multitasking activities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51B2D3-2DA8-BDE6-FC69-689C26A1A3FB}"/>
              </a:ext>
            </a:extLst>
          </p:cNvPr>
          <p:cNvSpPr txBox="1"/>
          <p:nvPr/>
        </p:nvSpPr>
        <p:spPr>
          <a:xfrm>
            <a:off x="532263" y="4801130"/>
            <a:ext cx="501327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Enhanced Convenience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</a:rPr>
              <a:t>Offering rapid access to information and services, Jarvis enhances productivity by eliminating barriers to device interaction.</a:t>
            </a:r>
          </a:p>
        </p:txBody>
      </p:sp>
      <p:pic>
        <p:nvPicPr>
          <p:cNvPr id="41" name="Graphic 40" descr="Raised hand">
            <a:extLst>
              <a:ext uri="{FF2B5EF4-FFF2-40B4-BE49-F238E27FC236}">
                <a16:creationId xmlns:a16="http://schemas.microsoft.com/office/drawing/2014/main" id="{C71D000D-787F-FB36-06F3-8C8012E40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742606" y="1551513"/>
            <a:ext cx="653785" cy="653785"/>
          </a:xfrm>
          <a:prstGeom prst="rect">
            <a:avLst/>
          </a:prstGeom>
        </p:spPr>
      </p:pic>
      <p:pic>
        <p:nvPicPr>
          <p:cNvPr id="42" name="Graphic 41" descr="Lightbulb and gear">
            <a:extLst>
              <a:ext uri="{FF2B5EF4-FFF2-40B4-BE49-F238E27FC236}">
                <a16:creationId xmlns:a16="http://schemas.microsoft.com/office/drawing/2014/main" id="{402AEDC3-CF6B-2AAB-16B1-1482F3B6ED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2681696" y="4086721"/>
            <a:ext cx="714409" cy="714409"/>
          </a:xfrm>
          <a:prstGeom prst="rect">
            <a:avLst/>
          </a:prstGeom>
        </p:spPr>
      </p:pic>
      <p:pic>
        <p:nvPicPr>
          <p:cNvPr id="43" name="Graphic 42" descr="Users">
            <a:extLst>
              <a:ext uri="{FF2B5EF4-FFF2-40B4-BE49-F238E27FC236}">
                <a16:creationId xmlns:a16="http://schemas.microsoft.com/office/drawing/2014/main" id="{67F9FD8E-3376-71ED-F00E-60F6BF46B3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8245433" y="4086720"/>
            <a:ext cx="714409" cy="714409"/>
          </a:xfrm>
          <a:prstGeom prst="rect">
            <a:avLst/>
          </a:prstGeom>
        </p:spPr>
      </p:pic>
      <p:pic>
        <p:nvPicPr>
          <p:cNvPr id="44" name="Graphic 43" descr="Head with gears">
            <a:extLst>
              <a:ext uri="{FF2B5EF4-FFF2-40B4-BE49-F238E27FC236}">
                <a16:creationId xmlns:a16="http://schemas.microsoft.com/office/drawing/2014/main" id="{3A377043-E1B0-0CA0-7169-22BF9EA9C6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8245433" y="1345311"/>
            <a:ext cx="714409" cy="71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5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7FCAD9-A7B6-DC65-CBB3-757E6D586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4037" y="2205110"/>
            <a:ext cx="4417588" cy="24477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78A03B-A0E2-300D-4294-A09CB59659E7}"/>
              </a:ext>
            </a:extLst>
          </p:cNvPr>
          <p:cNvSpPr txBox="1"/>
          <p:nvPr/>
        </p:nvSpPr>
        <p:spPr>
          <a:xfrm>
            <a:off x="418510" y="1137777"/>
            <a:ext cx="6179235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Prominent Examples: </a:t>
            </a:r>
            <a:r>
              <a:rPr lang="en-IN" dirty="0">
                <a:solidFill>
                  <a:schemeClr val="bg1"/>
                </a:solidFill>
              </a:rPr>
              <a:t>Existing systems include notable</a:t>
            </a:r>
          </a:p>
          <a:p>
            <a:r>
              <a:rPr lang="en-IN" dirty="0">
                <a:solidFill>
                  <a:schemeClr val="bg1"/>
                </a:solidFill>
              </a:rPr>
              <a:t>players like Google Assistant, Amazon Alexa, and Apple Siri, each offering unique functionalities and user experiences.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2000" b="1" dirty="0">
                <a:solidFill>
                  <a:schemeClr val="bg1"/>
                </a:solidFill>
              </a:rPr>
              <a:t>Cloud Dependency: </a:t>
            </a:r>
            <a:r>
              <a:rPr lang="en-IN" dirty="0">
                <a:solidFill>
                  <a:schemeClr val="bg1"/>
                </a:solidFill>
              </a:rPr>
              <a:t>These systems heavily rely on</a:t>
            </a:r>
          </a:p>
          <a:p>
            <a:r>
              <a:rPr lang="en-IN" dirty="0">
                <a:solidFill>
                  <a:schemeClr val="bg1"/>
                </a:solidFill>
              </a:rPr>
              <a:t>cloud-based processing, which can inhibit performance in areas with limited connectivity.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2000" b="1" dirty="0">
                <a:solidFill>
                  <a:schemeClr val="bg1"/>
                </a:solidFill>
              </a:rPr>
              <a:t>Privacy Concerns: </a:t>
            </a:r>
            <a:r>
              <a:rPr lang="en-IN" dirty="0">
                <a:solidFill>
                  <a:schemeClr val="bg1"/>
                </a:solidFill>
              </a:rPr>
              <a:t>Due to their closed-source nature, user data privacy remains a pressing issue with these assistants, raising concerns about data usage and security.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2000" b="1" dirty="0">
                <a:solidFill>
                  <a:schemeClr val="bg1"/>
                </a:solidFill>
              </a:rPr>
              <a:t>Focus on Customization</a:t>
            </a:r>
            <a:r>
              <a:rPr lang="en-IN" dirty="0">
                <a:solidFill>
                  <a:schemeClr val="bg1"/>
                </a:solidFill>
              </a:rPr>
              <a:t>: Unlike existing systems,</a:t>
            </a:r>
          </a:p>
          <a:p>
            <a:r>
              <a:rPr lang="en-IN" dirty="0">
                <a:solidFill>
                  <a:schemeClr val="bg1"/>
                </a:solidFill>
              </a:rPr>
              <a:t>Jarvis prioritizes user customization and offers offline functionalities, catering to specific user needs.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1F76B5-DBA7-629C-6601-4DEA8E8AB690}"/>
              </a:ext>
            </a:extLst>
          </p:cNvPr>
          <p:cNvSpPr txBox="1"/>
          <p:nvPr/>
        </p:nvSpPr>
        <p:spPr>
          <a:xfrm>
            <a:off x="418510" y="57134"/>
            <a:ext cx="45979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f-ZA" sz="5400" b="1" dirty="0">
                <a:solidFill>
                  <a:schemeClr val="bg1"/>
                </a:solidFill>
              </a:rPr>
              <a:t>Existing System</a:t>
            </a:r>
            <a:endParaRPr lang="en-IN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2751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658E15-F2BB-EE5A-0A07-3A223EE19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9DBD9A-99B1-7C98-3439-B1D3CB2B5DA0}"/>
              </a:ext>
            </a:extLst>
          </p:cNvPr>
          <p:cNvSpPr txBox="1"/>
          <p:nvPr/>
        </p:nvSpPr>
        <p:spPr>
          <a:xfrm>
            <a:off x="532263" y="202990"/>
            <a:ext cx="73362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b="1" dirty="0">
                <a:solidFill>
                  <a:schemeClr val="bg1"/>
                </a:solidFill>
              </a:rPr>
              <a:t>Proposed System -Overview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363114-E913-4603-A4D9-ED21C62C5E4B}"/>
              </a:ext>
            </a:extLst>
          </p:cNvPr>
          <p:cNvSpPr txBox="1"/>
          <p:nvPr/>
        </p:nvSpPr>
        <p:spPr>
          <a:xfrm>
            <a:off x="532264" y="2148117"/>
            <a:ext cx="501327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Programming Language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Jarvis is primarily programmed using Python, which offers robust libraries and community support, critical for rapid development.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9D33A3-F1C7-55A7-794D-3DF1DC20104F}"/>
              </a:ext>
            </a:extLst>
          </p:cNvPr>
          <p:cNvSpPr txBox="1"/>
          <p:nvPr/>
        </p:nvSpPr>
        <p:spPr>
          <a:xfrm>
            <a:off x="5545535" y="2025006"/>
            <a:ext cx="596183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Essential Libraries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Key libraries include speech_recognition for processing audio input, pyttsx3 for outputting speech, and requests for handling web communications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5E107-8573-A67A-4C9A-82F444DF121B}"/>
              </a:ext>
            </a:extLst>
          </p:cNvPr>
          <p:cNvSpPr txBox="1"/>
          <p:nvPr/>
        </p:nvSpPr>
        <p:spPr>
          <a:xfrm>
            <a:off x="5545536" y="4819245"/>
            <a:ext cx="596183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Task Execution Flow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Upon receiving a command, Jarvis processes it to perform designated tasks like fetching information or controlling applications</a:t>
            </a:r>
            <a:endParaRPr lang="en-US" sz="1600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2F64BD-35E7-687A-D820-82566BBE4605}"/>
              </a:ext>
            </a:extLst>
          </p:cNvPr>
          <p:cNvSpPr txBox="1"/>
          <p:nvPr/>
        </p:nvSpPr>
        <p:spPr>
          <a:xfrm>
            <a:off x="532263" y="4801130"/>
            <a:ext cx="501327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Wake Word Detection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The phrase "Jarvis" serves as the activation keyword, initiating the assistant's listening and processing mode.</a:t>
            </a:r>
          </a:p>
        </p:txBody>
      </p:sp>
      <p:pic>
        <p:nvPicPr>
          <p:cNvPr id="42" name="Graphic 41" descr="Bell">
            <a:extLst>
              <a:ext uri="{FF2B5EF4-FFF2-40B4-BE49-F238E27FC236}">
                <a16:creationId xmlns:a16="http://schemas.microsoft.com/office/drawing/2014/main" id="{60D9F450-403F-77AB-C2D5-C7FA9063F2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681696" y="4086721"/>
            <a:ext cx="714409" cy="714409"/>
          </a:xfrm>
          <a:prstGeom prst="rect">
            <a:avLst/>
          </a:prstGeom>
        </p:spPr>
      </p:pic>
      <p:pic>
        <p:nvPicPr>
          <p:cNvPr id="43" name="Graphic 42" descr="Checklist">
            <a:extLst>
              <a:ext uri="{FF2B5EF4-FFF2-40B4-BE49-F238E27FC236}">
                <a16:creationId xmlns:a16="http://schemas.microsoft.com/office/drawing/2014/main" id="{764F4A1A-325D-F812-13A8-008C082915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398412" y="4190005"/>
            <a:ext cx="561430" cy="561430"/>
          </a:xfrm>
          <a:prstGeom prst="rect">
            <a:avLst/>
          </a:prstGeom>
        </p:spPr>
      </p:pic>
      <p:pic>
        <p:nvPicPr>
          <p:cNvPr id="44" name="Graphic 43" descr="Typewriter">
            <a:extLst>
              <a:ext uri="{FF2B5EF4-FFF2-40B4-BE49-F238E27FC236}">
                <a16:creationId xmlns:a16="http://schemas.microsoft.com/office/drawing/2014/main" id="{21CA59D7-560E-97C1-5E41-8793A9AE62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8245433" y="1345311"/>
            <a:ext cx="714409" cy="714409"/>
          </a:xfrm>
          <a:prstGeom prst="rect">
            <a:avLst/>
          </a:prstGeom>
        </p:spPr>
      </p:pic>
      <p:pic>
        <p:nvPicPr>
          <p:cNvPr id="2" name="Graphic 1" descr="Web design">
            <a:extLst>
              <a:ext uri="{FF2B5EF4-FFF2-40B4-BE49-F238E27FC236}">
                <a16:creationId xmlns:a16="http://schemas.microsoft.com/office/drawing/2014/main" id="{EADF33D4-80FA-E7B7-AB21-E5AF1C29CFE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2681695" y="1611035"/>
            <a:ext cx="714409" cy="71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478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4A5424-08A5-1760-C979-FE84651E9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D96C14-73FE-B1B9-60CC-2CFC25203B89}"/>
              </a:ext>
            </a:extLst>
          </p:cNvPr>
          <p:cNvSpPr txBox="1"/>
          <p:nvPr/>
        </p:nvSpPr>
        <p:spPr>
          <a:xfrm>
            <a:off x="285750" y="202990"/>
            <a:ext cx="117871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Proposed System - Functionality: What Can Jarvis Do?</a:t>
            </a:r>
            <a:endParaRPr lang="en-IN" sz="40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BCF736-DB1A-7A2A-0D96-648EABA944DD}"/>
              </a:ext>
            </a:extLst>
          </p:cNvPr>
          <p:cNvSpPr txBox="1"/>
          <p:nvPr/>
        </p:nvSpPr>
        <p:spPr>
          <a:xfrm>
            <a:off x="532264" y="2148117"/>
            <a:ext cx="501327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000" b="1" dirty="0">
              <a:solidFill>
                <a:schemeClr val="bg1"/>
              </a:solidFill>
            </a:endParaRP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Converting Speech to Text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Using the speech_recognition library, spoken commands are decoded into actionable text for the system to understand and process.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09B105-DF7F-B979-3CD0-EF8927CFA4A6}"/>
              </a:ext>
            </a:extLst>
          </p:cNvPr>
          <p:cNvSpPr txBox="1"/>
          <p:nvPr/>
        </p:nvSpPr>
        <p:spPr>
          <a:xfrm>
            <a:off x="5626834" y="2444641"/>
            <a:ext cx="610458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rtl="0" eaLnBrk="1" latinLnBrk="0" hangingPunct="1">
              <a:buNone/>
            </a:pPr>
            <a:r>
              <a:rPr lang="en-US" sz="2000" b="1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Converting Text to Speech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buNone/>
            </a:pPr>
            <a:r>
              <a:rPr lang="en-US" sz="1600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The pyttsx3 library enables Jarvis to convert responses into clear speech, allowing for interactive dialogues with the user</a:t>
            </a:r>
            <a:r>
              <a:rPr lang="en-US" sz="1800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.</a:t>
            </a:r>
          </a:p>
          <a:p>
            <a:pPr marL="0" algn="ctr" rtl="0" eaLnBrk="1" latinLnBrk="0" hangingPunct="1">
              <a:buNone/>
            </a:pPr>
            <a:endParaRPr lang="en-IN" sz="2000" dirty="0">
              <a:effectLst/>
            </a:endParaRPr>
          </a:p>
          <a:p>
            <a:pPr marL="0" algn="ctr" rtl="0" eaLnBrk="1" latinLnBrk="0" hangingPunct="1">
              <a:buNone/>
            </a:pP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110FB-3EBF-227C-2D6D-091CEDB399D6}"/>
              </a:ext>
            </a:extLst>
          </p:cNvPr>
          <p:cNvSpPr txBox="1"/>
          <p:nvPr/>
        </p:nvSpPr>
        <p:spPr>
          <a:xfrm>
            <a:off x="5545536" y="4819245"/>
            <a:ext cx="596183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rtl="0" eaLnBrk="1" latinLnBrk="0" hangingPunct="1">
              <a:buNone/>
            </a:pPr>
            <a:r>
              <a:rPr lang="en-US" sz="2000" b="1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Web Automation &amp; Tasks</a:t>
            </a:r>
            <a:endParaRPr lang="en-IN" sz="2000" dirty="0">
              <a:effectLst/>
            </a:endParaRPr>
          </a:p>
          <a:p>
            <a:pPr marL="0" algn="ctr" rtl="0" eaLnBrk="1" latinLnBrk="0" hangingPunct="1"/>
            <a:r>
              <a:rPr lang="en-US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Facilitating tasks like web browsing, news retrieval, and music playback to serve multifaceted user needs all in one platform…</a:t>
            </a:r>
            <a:endParaRPr lang="en-IN" sz="2000" dirty="0"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F37B78-903F-CB46-04C8-2BE00982E28C}"/>
              </a:ext>
            </a:extLst>
          </p:cNvPr>
          <p:cNvSpPr txBox="1"/>
          <p:nvPr/>
        </p:nvSpPr>
        <p:spPr>
          <a:xfrm>
            <a:off x="532263" y="4801130"/>
            <a:ext cx="501327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rtl="0" eaLnBrk="1" latinLnBrk="0" hangingPunct="1">
              <a:buNone/>
            </a:pPr>
            <a:r>
              <a:rPr lang="en-US" sz="2000" b="1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Handling Al Queries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buNone/>
            </a:pPr>
            <a:r>
              <a:rPr lang="en-US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Integrating the Gemini API allows users to perform Al-driven queries and information retrieval effectively.</a:t>
            </a:r>
            <a:endParaRPr lang="en-IN" sz="2000" dirty="0">
              <a:effectLst/>
            </a:endParaRPr>
          </a:p>
          <a:p>
            <a:pPr marL="0" algn="ctr" rtl="0" eaLnBrk="1" latinLnBrk="0" hangingPunct="1"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2" name="Graphic 41" descr="Brain">
            <a:extLst>
              <a:ext uri="{FF2B5EF4-FFF2-40B4-BE49-F238E27FC236}">
                <a16:creationId xmlns:a16="http://schemas.microsoft.com/office/drawing/2014/main" id="{B1B026C5-B71D-CD2E-47EA-9D3B6567D7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681696" y="4086721"/>
            <a:ext cx="714409" cy="714409"/>
          </a:xfrm>
          <a:prstGeom prst="rect">
            <a:avLst/>
          </a:prstGeom>
        </p:spPr>
      </p:pic>
      <p:pic>
        <p:nvPicPr>
          <p:cNvPr id="43" name="Graphic 42" descr="Internet">
            <a:extLst>
              <a:ext uri="{FF2B5EF4-FFF2-40B4-BE49-F238E27FC236}">
                <a16:creationId xmlns:a16="http://schemas.microsoft.com/office/drawing/2014/main" id="{26FBEE8D-F63E-80F3-8CB5-D724EF5FE6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245433" y="4037026"/>
            <a:ext cx="714409" cy="714409"/>
          </a:xfrm>
          <a:prstGeom prst="rect">
            <a:avLst/>
          </a:prstGeom>
        </p:spPr>
      </p:pic>
      <p:pic>
        <p:nvPicPr>
          <p:cNvPr id="44" name="Graphic 43" descr="Volume">
            <a:extLst>
              <a:ext uri="{FF2B5EF4-FFF2-40B4-BE49-F238E27FC236}">
                <a16:creationId xmlns:a16="http://schemas.microsoft.com/office/drawing/2014/main" id="{FD0CFB16-8146-958F-2DFE-D2EB9FB5F9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8245433" y="1624361"/>
            <a:ext cx="714409" cy="714409"/>
          </a:xfrm>
          <a:prstGeom prst="rect">
            <a:avLst/>
          </a:prstGeom>
        </p:spPr>
      </p:pic>
      <p:pic>
        <p:nvPicPr>
          <p:cNvPr id="2" name="Graphic 1" descr="Podcast">
            <a:extLst>
              <a:ext uri="{FF2B5EF4-FFF2-40B4-BE49-F238E27FC236}">
                <a16:creationId xmlns:a16="http://schemas.microsoft.com/office/drawing/2014/main" id="{AB74A618-94F9-B56D-7359-97D38594AF9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2681695" y="1611035"/>
            <a:ext cx="714409" cy="71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995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273D8FF-9D19-E9D6-B279-34ABB67FAB76}"/>
              </a:ext>
            </a:extLst>
          </p:cNvPr>
          <p:cNvSpPr txBox="1"/>
          <p:nvPr/>
        </p:nvSpPr>
        <p:spPr>
          <a:xfrm>
            <a:off x="112541" y="98474"/>
            <a:ext cx="7329267" cy="60324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400" dirty="0">
                <a:solidFill>
                  <a:schemeClr val="bg1"/>
                </a:solidFill>
              </a:rPr>
              <a:t>Challenges</a:t>
            </a:r>
          </a:p>
          <a:p>
            <a:endParaRPr lang="en-IN" sz="5400" dirty="0">
              <a:solidFill>
                <a:schemeClr val="bg1"/>
              </a:solidFill>
            </a:endParaRPr>
          </a:p>
          <a:p>
            <a:r>
              <a:rPr lang="en-IN" sz="2000" b="1" dirty="0">
                <a:solidFill>
                  <a:schemeClr val="bg1"/>
                </a:solidFill>
              </a:rPr>
              <a:t>Environmental Noise: </a:t>
            </a:r>
            <a:r>
              <a:rPr lang="en-IN" dirty="0">
                <a:solidFill>
                  <a:schemeClr val="bg1"/>
                </a:solidFill>
              </a:rPr>
              <a:t>Accurate speech recognition is hampered by background noise, necessitating robust filtering and recognition algorithms.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2000" b="1" dirty="0">
                <a:solidFill>
                  <a:schemeClr val="bg1"/>
                </a:solidFill>
              </a:rPr>
              <a:t>API Consistency: </a:t>
            </a:r>
            <a:r>
              <a:rPr lang="en-IN" dirty="0">
                <a:solidFill>
                  <a:schemeClr val="bg1"/>
                </a:solidFill>
              </a:rPr>
              <a:t>Making reliable calls to external APIs can be unpredictable, which may disrupt the execution flow and user experience.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2000" b="1" dirty="0">
                <a:solidFill>
                  <a:schemeClr val="bg1"/>
                </a:solidFill>
              </a:rPr>
              <a:t>Effective Error Management</a:t>
            </a:r>
            <a:r>
              <a:rPr lang="en-IN" dirty="0">
                <a:solidFill>
                  <a:schemeClr val="bg1"/>
                </a:solidFill>
              </a:rPr>
              <a:t>: Implementing comprehensive error handling systems is crucial to gracefully manage unexpected inputs or system malfunctions.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2000" b="1" dirty="0">
                <a:solidFill>
                  <a:schemeClr val="bg1"/>
                </a:solidFill>
              </a:rPr>
              <a:t>Music Library Maintenance</a:t>
            </a:r>
            <a:r>
              <a:rPr lang="en-IN" dirty="0">
                <a:solidFill>
                  <a:schemeClr val="bg1"/>
                </a:solidFill>
              </a:rPr>
              <a:t>: Ensuring a well-curated and accessible music library presents challenges in terms of licensing and format compatibility.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C76A79-C7FE-A56D-37F6-BB7010628C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6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41808" y="1872311"/>
            <a:ext cx="4796650" cy="347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171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2A43030-EC8B-78D3-8124-0415A9BD15F1}"/>
              </a:ext>
            </a:extLst>
          </p:cNvPr>
          <p:cNvSpPr txBox="1"/>
          <p:nvPr/>
        </p:nvSpPr>
        <p:spPr>
          <a:xfrm>
            <a:off x="0" y="0"/>
            <a:ext cx="1198567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4000" dirty="0">
                <a:solidFill>
                  <a:schemeClr val="bg1"/>
                </a:solidFill>
              </a:rPr>
              <a:t>Future Improvements: Expanding Jarvis's Capabilities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61BE98-2585-9D96-1693-A7DD436EFC2E}"/>
              </a:ext>
            </a:extLst>
          </p:cNvPr>
          <p:cNvSpPr txBox="1"/>
          <p:nvPr/>
        </p:nvSpPr>
        <p:spPr>
          <a:xfrm>
            <a:off x="532264" y="2148117"/>
            <a:ext cx="501327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rtl="0" eaLnBrk="1" latinLnBrk="0" hangingPunct="1">
              <a:buNone/>
            </a:pPr>
            <a:r>
              <a:rPr lang="en-IN" sz="2000" b="1" kern="1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Noise Cancellation Enhancements </a:t>
            </a:r>
          </a:p>
          <a:p>
            <a:pPr marL="0" algn="ctr" rtl="0" eaLnBrk="1" latinLnBrk="0" hangingPunct="1">
              <a:buNone/>
            </a:pPr>
            <a:r>
              <a:rPr lang="en-IN" sz="1800" kern="1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Improvements in noise-cancellation technology will be pursued to ensure higher accuracy, even in chaotic environments.</a:t>
            </a:r>
            <a:endParaRPr lang="en-IN" sz="2000" dirty="0">
              <a:solidFill>
                <a:schemeClr val="bg1"/>
              </a:solidFill>
              <a:effectLst/>
            </a:endParaRPr>
          </a:p>
        </p:txBody>
      </p:sp>
      <p:pic>
        <p:nvPicPr>
          <p:cNvPr id="7" name="Graphic 6" descr="Volume">
            <a:extLst>
              <a:ext uri="{FF2B5EF4-FFF2-40B4-BE49-F238E27FC236}">
                <a16:creationId xmlns:a16="http://schemas.microsoft.com/office/drawing/2014/main" id="{7112E133-A349-4305-0561-C73B47F41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681697" y="1433708"/>
            <a:ext cx="714409" cy="7144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825AC02-0018-A708-B66A-D353628D7417}"/>
              </a:ext>
            </a:extLst>
          </p:cNvPr>
          <p:cNvSpPr txBox="1"/>
          <p:nvPr/>
        </p:nvSpPr>
        <p:spPr>
          <a:xfrm>
            <a:off x="6494059" y="2057254"/>
            <a:ext cx="501327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rtl="0" eaLnBrk="1" latinLnBrk="0" hangingPunct="1">
              <a:buNone/>
            </a:pPr>
            <a:r>
              <a:rPr lang="en-IN" sz="2000" b="1" kern="1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Functional Expansions</a:t>
            </a:r>
            <a:endParaRPr lang="en-IN" sz="2400" b="1" dirty="0">
              <a:solidFill>
                <a:schemeClr val="bg1"/>
              </a:solidFill>
              <a:effectLst/>
            </a:endParaRPr>
          </a:p>
          <a:p>
            <a:pPr marL="0" algn="ctr" rtl="0" eaLnBrk="1" latinLnBrk="0" hangingPunct="1">
              <a:buNone/>
            </a:pPr>
            <a:r>
              <a:rPr lang="en-IN" sz="1800" kern="1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Future functionalities may include managing calendars, emails, and local implementations of Large Language Models to enrich user interaction.</a:t>
            </a:r>
            <a:endParaRPr lang="en-IN" sz="2000" dirty="0">
              <a:solidFill>
                <a:schemeClr val="bg1"/>
              </a:solidFill>
              <a:effectLst/>
            </a:endParaRPr>
          </a:p>
        </p:txBody>
      </p:sp>
      <p:pic>
        <p:nvPicPr>
          <p:cNvPr id="15" name="Graphic 14" descr="Wrench">
            <a:extLst>
              <a:ext uri="{FF2B5EF4-FFF2-40B4-BE49-F238E27FC236}">
                <a16:creationId xmlns:a16="http://schemas.microsoft.com/office/drawing/2014/main" id="{2771867F-3CBD-5573-9BAA-299DCD9004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8643492" y="1342845"/>
            <a:ext cx="714409" cy="714409"/>
          </a:xfrm>
          <a:prstGeom prst="rect">
            <a:avLst/>
          </a:prstGeom>
        </p:spPr>
      </p:pic>
      <p:pic>
        <p:nvPicPr>
          <p:cNvPr id="24" name="Graphic 23" descr="Monitor">
            <a:extLst>
              <a:ext uri="{FF2B5EF4-FFF2-40B4-BE49-F238E27FC236}">
                <a16:creationId xmlns:a16="http://schemas.microsoft.com/office/drawing/2014/main" id="{64AADA14-9270-E511-29D3-E313E71CFD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5779650" y="4284804"/>
            <a:ext cx="714409" cy="71440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64450D0-D3E0-A98C-A96F-F2F09B1644B1}"/>
              </a:ext>
            </a:extLst>
          </p:cNvPr>
          <p:cNvSpPr txBox="1"/>
          <p:nvPr/>
        </p:nvSpPr>
        <p:spPr>
          <a:xfrm>
            <a:off x="3589362" y="5151613"/>
            <a:ext cx="501327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rtl="0" eaLnBrk="1" latinLnBrk="0" hangingPunct="1">
              <a:buNone/>
            </a:pPr>
            <a:r>
              <a:rPr lang="en-IN" sz="2000" b="1" kern="1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User Interface Improvements </a:t>
            </a:r>
          </a:p>
          <a:p>
            <a:pPr marL="0" algn="ctr" rtl="0" eaLnBrk="1" latinLnBrk="0" hangingPunct="1">
              <a:buNone/>
            </a:pPr>
            <a:r>
              <a:rPr lang="en-IN" sz="1800" kern="1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Enhancements to the user interface will be made to ensure ease of use and better accessibility for a broader audience.</a:t>
            </a:r>
            <a:endParaRPr lang="en-IN" sz="2000" dirty="0">
              <a:solidFill>
                <a:schemeClr val="bg1"/>
              </a:solidFill>
              <a:effectLst/>
            </a:endParaRPr>
          </a:p>
          <a:p>
            <a:pPr marL="0" algn="ctr" rtl="0" eaLnBrk="1" latinLnBrk="0" hangingPunct="1"/>
            <a:r>
              <a:rPr lang="en-US" sz="1800" kern="1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and process.</a:t>
            </a:r>
            <a:endParaRPr lang="en-IN" sz="200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90832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661</Words>
  <Application>Microsoft Office PowerPoint</Application>
  <PresentationFormat>Widescreen</PresentationFormat>
  <Paragraphs>78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Pavan Kumar</dc:creator>
  <cp:lastModifiedBy>Pavan Kumar</cp:lastModifiedBy>
  <cp:revision>1</cp:revision>
  <dcterms:created xsi:type="dcterms:W3CDTF">2025-03-16T07:12:51Z</dcterms:created>
  <dcterms:modified xsi:type="dcterms:W3CDTF">2025-03-16T10:15:56Z</dcterms:modified>
</cp:coreProperties>
</file>

<file path=docProps/thumbnail.jpeg>
</file>